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Proxima Nova"/>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roximaNova-regular.fntdata"/><Relationship Id="rId21" Type="http://schemas.openxmlformats.org/officeDocument/2006/relationships/slide" Target="slides/slide16.xml"/><Relationship Id="rId24" Type="http://schemas.openxmlformats.org/officeDocument/2006/relationships/font" Target="fonts/ProximaNova-italic.fntdata"/><Relationship Id="rId23" Type="http://schemas.openxmlformats.org/officeDocument/2006/relationships/font" Target="fonts/ProximaNova-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ProximaNova-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png>
</file>

<file path=ppt/media/image13.png>
</file>

<file path=ppt/media/image2.pn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433a331117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433a331117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433a331117_0_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433a331117_0_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433a331117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433a331117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433a331117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433a331117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33a331117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33a331117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433a331117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433a331117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433a331117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433a331117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433a331117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433a331117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Font typeface="Noto Sans Symbols"/>
              <a:buChar char="●"/>
            </a:pPr>
            <a:r>
              <a:rPr lang="en">
                <a:latin typeface="Calibri"/>
                <a:ea typeface="Calibri"/>
                <a:cs typeface="Calibri"/>
                <a:sym typeface="Calibri"/>
              </a:rPr>
              <a:t>Since 32% of gamers play on their PC/Laptops, we have chosen to market our game for the PC platform. If the game is networked, we would ideally port the game to mobile as well. Since 33% of gamers play on a mobile device, the combination of the two would allow us to cover a large percentage of the market.</a:t>
            </a:r>
            <a:endParaRPr>
              <a:latin typeface="Calibri"/>
              <a:ea typeface="Calibri"/>
              <a:cs typeface="Calibri"/>
              <a:sym typeface="Calibri"/>
            </a:endParaRPr>
          </a:p>
          <a:p>
            <a:pPr indent="-292100" lvl="0" marL="457200" rtl="0" algn="l">
              <a:spcBef>
                <a:spcPts val="0"/>
              </a:spcBef>
              <a:spcAft>
                <a:spcPts val="0"/>
              </a:spcAft>
              <a:buSzPts val="1000"/>
              <a:buFont typeface="Noto Sans Symbols"/>
              <a:buChar char="●"/>
            </a:pPr>
            <a:r>
              <a:rPr lang="en">
                <a:latin typeface="Calibri"/>
                <a:ea typeface="Calibri"/>
                <a:cs typeface="Calibri"/>
                <a:sym typeface="Calibri"/>
              </a:rPr>
              <a:t>We feel that our game is suited to mid-core and hardcore gamers since the implementation of strategy and mastery may deter casual gamers due to the increased element of skill required</a:t>
            </a:r>
            <a:endParaRPr>
              <a:latin typeface="Calibri"/>
              <a:ea typeface="Calibri"/>
              <a:cs typeface="Calibri"/>
              <a:sym typeface="Calibri"/>
            </a:endParaRPr>
          </a:p>
          <a:p>
            <a:pPr indent="-292100" lvl="0" marL="457200" rtl="0" algn="l">
              <a:spcBef>
                <a:spcPts val="0"/>
              </a:spcBef>
              <a:spcAft>
                <a:spcPts val="0"/>
              </a:spcAft>
              <a:buSzPts val="1000"/>
              <a:buFont typeface="Noto Sans Symbols"/>
              <a:buChar char="●"/>
            </a:pPr>
            <a:r>
              <a:rPr lang="en">
                <a:latin typeface="Calibri"/>
                <a:ea typeface="Calibri"/>
                <a:cs typeface="Calibri"/>
                <a:sym typeface="Calibri"/>
              </a:rPr>
              <a:t>We have chosen to market our game for both males and females between the ages of 18 and 35. When looking at strategyr, social gamers are 54% female and 46% male, since there is a fairly equal balance between the two, it makes sense to cater our game to both genders. Furthermore, it makes sense not to target a much younger audience due to our theme, while the small elements of twitch mechanics may rule out those who are older. </a:t>
            </a:r>
            <a:endParaRPr>
              <a:latin typeface="Calibri"/>
              <a:ea typeface="Calibri"/>
              <a:cs typeface="Calibri"/>
              <a:sym typeface="Calibri"/>
            </a:endParaRPr>
          </a:p>
          <a:p>
            <a:pPr indent="-292100" lvl="0" marL="457200" rtl="0" algn="l">
              <a:spcBef>
                <a:spcPts val="0"/>
              </a:spcBef>
              <a:spcAft>
                <a:spcPts val="0"/>
              </a:spcAft>
              <a:buSzPts val="1000"/>
              <a:buFont typeface="Noto Sans Symbols"/>
              <a:buChar char="●"/>
            </a:pPr>
            <a:r>
              <a:rPr lang="en">
                <a:latin typeface="Calibri"/>
                <a:ea typeface="Calibri"/>
                <a:cs typeface="Calibri"/>
                <a:sym typeface="Calibri"/>
              </a:rPr>
              <a:t>Due to the nature of communication required during gameplay, we feel that our game will attract socialisers. In addition to this, we feel that achievers would be attracted to our game since players can create their own goals, such as collecting all character customisation pieces.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33a331117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33a331117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When the players enter a room, they must both analyse the puzzle that has been presented to them and come up with an appropriate solution together. They must then co-operate verbally and guide one another if needed in order to solve the puzzle and progress to the next area.</a:t>
            </a:r>
            <a:endParaRPr u="sng">
              <a:latin typeface="Calibri"/>
              <a:ea typeface="Calibri"/>
              <a:cs typeface="Calibri"/>
              <a:sym typeface="Calibri"/>
            </a:endParaRPr>
          </a:p>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While we originally intended to introduce a different type of puzzle for every level, we have now decided to hone in on a learn, practice, master loop by introducing new puzzle elements into the dungeon, after the player has the opportunity to master the skills that were required for the previous puzzles.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433a331117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433a331117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There is a large focus on hard fun in our game since the players must work together in order to create a strategy and work towards the goal of solving each puzzle. In particular, the hard fun is achieved by providing the players with a problem for which they must communicate in order to find the solution. </a:t>
            </a:r>
            <a:endParaRPr u="sng">
              <a:latin typeface="Calibri"/>
              <a:ea typeface="Calibri"/>
              <a:cs typeface="Calibri"/>
              <a:sym typeface="Calibri"/>
            </a:endParaRPr>
          </a:p>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We intend to create an element of progression in our learn, practice, master loop by adding a limited set of new mechanics, such as obstacles, as well as making small tweaks to the pre-existing mechanics that players may have already learnt.</a:t>
            </a:r>
            <a:endParaRPr u="sng">
              <a:latin typeface="Calibri"/>
              <a:ea typeface="Calibri"/>
              <a:cs typeface="Calibri"/>
              <a:sym typeface="Calibri"/>
            </a:endParaRPr>
          </a:p>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The people fun element of our game comes from the enjoyment of playing with others. In particular, the requirement of cooperation and communication in order to progress will achieve amiero or social bonding, as well as amusement, especially in situations where a player may choose to sabotage their partner in order to laugh at them.</a:t>
            </a:r>
            <a:endParaRPr>
              <a:latin typeface="Calibri"/>
              <a:ea typeface="Calibri"/>
              <a:cs typeface="Calibri"/>
              <a:sym typeface="Calibri"/>
            </a:endParaRPr>
          </a:p>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LeBlanc’s Taxonomy of Game Pleasures (challenge, fellowship and discovery)</a:t>
            </a:r>
            <a:endParaRPr sz="1400">
              <a:solidFill>
                <a:schemeClr val="accent3"/>
              </a:solidFill>
              <a:latin typeface="Proxima Nova"/>
              <a:ea typeface="Proxima Nova"/>
              <a:cs typeface="Proxima Nova"/>
              <a:sym typeface="Proxima Nova"/>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433a331117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433a331117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For my mood board, I looked at different areas that I wanted to use as influence for my concept art</a:t>
            </a:r>
            <a:endParaRPr u="sng">
              <a:latin typeface="Calibri"/>
              <a:ea typeface="Calibri"/>
              <a:cs typeface="Calibri"/>
              <a:sym typeface="Calibri"/>
            </a:endParaRPr>
          </a:p>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In particular, I focused on similar games on the market, such as Battleblock Theater, as well as those which employed the perspective we were looking to use in our game.</a:t>
            </a:r>
            <a:endParaRPr>
              <a:latin typeface="Calibri"/>
              <a:ea typeface="Calibri"/>
              <a:cs typeface="Calibri"/>
              <a:sym typeface="Calibri"/>
            </a:endParaRPr>
          </a:p>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As you can see, we have chosen to go with an angled top down perspective, similar to that seen in The Binding of Isaac.</a:t>
            </a:r>
            <a:endParaRPr>
              <a:latin typeface="Calibri"/>
              <a:ea typeface="Calibri"/>
              <a:cs typeface="Calibri"/>
              <a:sym typeface="Calibri"/>
            </a:endParaRPr>
          </a:p>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I chose to create genderless characters and I feel that this works particularly well in consideration of the traits of a good relationship since it does not single out any gender or sexuality preferences. </a:t>
            </a:r>
            <a:endParaRPr>
              <a:latin typeface="Calibri"/>
              <a:ea typeface="Calibri"/>
              <a:cs typeface="Calibri"/>
              <a:sym typeface="Calibri"/>
            </a:endParaRPr>
          </a:p>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My colour choice for the characters and interactable objects was also influenced by color blindness options that are seen in most mainstream games today. Where the colours of the player characters match that of the object that they can pass through, see and interact with. </a:t>
            </a:r>
            <a:endParaRPr>
              <a:latin typeface="Calibri"/>
              <a:ea typeface="Calibri"/>
              <a:cs typeface="Calibri"/>
              <a:sym typeface="Calibri"/>
            </a:endParaRPr>
          </a:p>
          <a:p>
            <a:pPr indent="-298450" lvl="0" marL="457200" rtl="0" algn="l">
              <a:lnSpc>
                <a:spcPct val="107916"/>
              </a:lnSpc>
              <a:spcBef>
                <a:spcPts val="0"/>
              </a:spcBef>
              <a:spcAft>
                <a:spcPts val="0"/>
              </a:spcAft>
              <a:buSzPts val="1100"/>
              <a:buFont typeface="Calibri"/>
              <a:buChar char="●"/>
            </a:pPr>
            <a:r>
              <a:rPr lang="en">
                <a:latin typeface="Calibri"/>
                <a:ea typeface="Calibri"/>
                <a:cs typeface="Calibri"/>
                <a:sym typeface="Calibri"/>
              </a:rPr>
              <a:t>In this example, the orange player cannot see the purple tiles and the purple player cannot pass through the orange barrier at the start of the path, until his partner has activated the lever.</a:t>
            </a:r>
            <a:endParaRPr>
              <a:latin typeface="Calibri"/>
              <a:ea typeface="Calibri"/>
              <a:cs typeface="Calibri"/>
              <a:sym typeface="Calibri"/>
            </a:endParaRPr>
          </a:p>
          <a:p>
            <a:pPr indent="0" lvl="0" marL="0" rtl="0" algn="l">
              <a:spcBef>
                <a:spcPts val="8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433a331117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433a331117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433a331117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433a331117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433a331117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433a331117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chemeClr val="accent3"/>
              </a:solidFill>
              <a:latin typeface="Proxima Nova"/>
              <a:ea typeface="Proxima Nova"/>
              <a:cs typeface="Proxima Nova"/>
              <a:sym typeface="Proxima Nova"/>
            </a:endParaRPr>
          </a:p>
          <a:p>
            <a:pPr indent="0" lvl="0" marL="0" rtl="0" algn="l">
              <a:spcBef>
                <a:spcPts val="16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433a331117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433a331117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www.youtube.com/watch?v=m424qZEhYVQ" TargetMode="External"/><Relationship Id="rId4"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jpg"/><Relationship Id="rId4" Type="http://schemas.openxmlformats.org/officeDocument/2006/relationships/image" Target="../media/image7.jpg"/><Relationship Id="rId5"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www.youtube.com/watch?v=czCb1QIq6sY" TargetMode="Externa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L6 Group 1</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Alice Baker</a:t>
            </a:r>
            <a:endParaRPr/>
          </a:p>
          <a:p>
            <a:pPr indent="0" lvl="0" marL="0" rtl="0" algn="l">
              <a:spcBef>
                <a:spcPts val="0"/>
              </a:spcBef>
              <a:spcAft>
                <a:spcPts val="0"/>
              </a:spcAft>
              <a:buNone/>
            </a:pPr>
            <a:r>
              <a:rPr lang="en"/>
              <a:t>Beth Cowle</a:t>
            </a:r>
            <a:endParaRPr/>
          </a:p>
          <a:p>
            <a:pPr indent="0" lvl="0" marL="0" rtl="0" algn="l">
              <a:spcBef>
                <a:spcPts val="0"/>
              </a:spcBef>
              <a:spcAft>
                <a:spcPts val="0"/>
              </a:spcAft>
              <a:buNone/>
            </a:pPr>
            <a:r>
              <a:rPr lang="en"/>
              <a:t>Amy Potter</a:t>
            </a:r>
            <a:endParaRPr/>
          </a:p>
          <a:p>
            <a:pPr indent="0" lvl="0" marL="0" rtl="0" algn="l">
              <a:spcBef>
                <a:spcPts val="0"/>
              </a:spcBef>
              <a:spcAft>
                <a:spcPts val="0"/>
              </a:spcAft>
              <a:buNone/>
            </a:pPr>
            <a:r>
              <a:rPr lang="en"/>
              <a:t>Daniel Pokladek</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Mood boards/Concept Drawings</a:t>
            </a:r>
            <a:endParaRPr b="1"/>
          </a:p>
          <a:p>
            <a:pPr indent="0" lvl="0" marL="0" rtl="0" algn="l">
              <a:spcBef>
                <a:spcPts val="0"/>
              </a:spcBef>
              <a:spcAft>
                <a:spcPts val="0"/>
              </a:spcAft>
              <a:buNone/>
            </a:pPr>
            <a:r>
              <a:t/>
            </a:r>
            <a:endParaRPr sz="1400"/>
          </a:p>
        </p:txBody>
      </p:sp>
      <p:pic>
        <p:nvPicPr>
          <p:cNvPr id="116" name="Google Shape;116;p22"/>
          <p:cNvPicPr preferRelativeResize="0"/>
          <p:nvPr/>
        </p:nvPicPr>
        <p:blipFill>
          <a:blip r:embed="rId3">
            <a:alphaModFix/>
          </a:blip>
          <a:stretch>
            <a:fillRect/>
          </a:stretch>
        </p:blipFill>
        <p:spPr>
          <a:xfrm>
            <a:off x="165875" y="3044625"/>
            <a:ext cx="3991178" cy="1959676"/>
          </a:xfrm>
          <a:prstGeom prst="rect">
            <a:avLst/>
          </a:prstGeom>
          <a:noFill/>
          <a:ln>
            <a:noFill/>
          </a:ln>
        </p:spPr>
      </p:pic>
      <p:pic>
        <p:nvPicPr>
          <p:cNvPr id="117" name="Google Shape;117;p22"/>
          <p:cNvPicPr preferRelativeResize="0"/>
          <p:nvPr/>
        </p:nvPicPr>
        <p:blipFill>
          <a:blip r:embed="rId4">
            <a:alphaModFix/>
          </a:blip>
          <a:stretch>
            <a:fillRect/>
          </a:stretch>
        </p:blipFill>
        <p:spPr>
          <a:xfrm>
            <a:off x="165863" y="870038"/>
            <a:ext cx="3872900" cy="1959675"/>
          </a:xfrm>
          <a:prstGeom prst="rect">
            <a:avLst/>
          </a:prstGeom>
          <a:noFill/>
          <a:ln>
            <a:noFill/>
          </a:ln>
        </p:spPr>
      </p:pic>
      <p:pic>
        <p:nvPicPr>
          <p:cNvPr id="118" name="Google Shape;118;p22"/>
          <p:cNvPicPr preferRelativeResize="0"/>
          <p:nvPr/>
        </p:nvPicPr>
        <p:blipFill rotWithShape="1">
          <a:blip r:embed="rId5">
            <a:alphaModFix/>
          </a:blip>
          <a:srcRect b="-1597" l="7114" r="0" t="8712"/>
          <a:stretch/>
        </p:blipFill>
        <p:spPr>
          <a:xfrm>
            <a:off x="4332853" y="1123725"/>
            <a:ext cx="4536322" cy="362033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24" name="Google Shape;124;p23"/>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Prototype</a:t>
            </a:r>
            <a:endParaRPr sz="1400"/>
          </a:p>
        </p:txBody>
      </p:sp>
      <p:pic>
        <p:nvPicPr>
          <p:cNvPr id="125" name="Google Shape;125;p23" title="L6-Group-1-Planet-Prototype">
            <a:hlinkClick r:id="rId3"/>
          </p:cNvPr>
          <p:cNvPicPr preferRelativeResize="0"/>
          <p:nvPr/>
        </p:nvPicPr>
        <p:blipFill>
          <a:blip r:embed="rId4">
            <a:alphaModFix/>
          </a:blip>
          <a:stretch>
            <a:fillRect/>
          </a:stretch>
        </p:blipFill>
        <p:spPr>
          <a:xfrm>
            <a:off x="2286000" y="1146175"/>
            <a:ext cx="4572000" cy="3429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Idea 3: Market Overview</a:t>
            </a:r>
            <a:endParaRPr b="1"/>
          </a:p>
          <a:p>
            <a:pPr indent="0" lvl="0" marL="0" rtl="0" algn="l">
              <a:spcBef>
                <a:spcPts val="0"/>
              </a:spcBef>
              <a:spcAft>
                <a:spcPts val="0"/>
              </a:spcAft>
              <a:buNone/>
            </a:pPr>
            <a:r>
              <a:rPr lang="en" sz="1400"/>
              <a:t>Casual Multiplayer Mobile Game - Adaptation of ‘Statues’</a:t>
            </a:r>
            <a:endParaRPr sz="1400"/>
          </a:p>
        </p:txBody>
      </p:sp>
      <p:sp>
        <p:nvSpPr>
          <p:cNvPr id="131" name="Google Shape;131;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Platform - Mobile</a:t>
            </a:r>
            <a:endParaRPr/>
          </a:p>
          <a:p>
            <a:pPr indent="-342900" lvl="0" marL="457200" rtl="0" algn="l">
              <a:spcBef>
                <a:spcPts val="0"/>
              </a:spcBef>
              <a:spcAft>
                <a:spcPts val="0"/>
              </a:spcAft>
              <a:buSzPts val="1800"/>
              <a:buChar char="●"/>
            </a:pPr>
            <a:r>
              <a:rPr lang="en"/>
              <a:t>Casual</a:t>
            </a:r>
            <a:endParaRPr/>
          </a:p>
          <a:p>
            <a:pPr indent="-317500" lvl="1" marL="914400" rtl="0" algn="l">
              <a:spcBef>
                <a:spcPts val="0"/>
              </a:spcBef>
              <a:spcAft>
                <a:spcPts val="0"/>
              </a:spcAft>
              <a:buSzPts val="1400"/>
              <a:buChar char="○"/>
            </a:pPr>
            <a:r>
              <a:rPr lang="en"/>
              <a:t>Male and Female</a:t>
            </a:r>
            <a:endParaRPr/>
          </a:p>
          <a:p>
            <a:pPr indent="-317500" lvl="1" marL="914400" rtl="0" algn="l">
              <a:spcBef>
                <a:spcPts val="0"/>
              </a:spcBef>
              <a:spcAft>
                <a:spcPts val="0"/>
              </a:spcAft>
              <a:buSzPts val="1400"/>
              <a:buChar char="○"/>
            </a:pPr>
            <a:r>
              <a:rPr lang="en"/>
              <a:t>Ages 7 - 35</a:t>
            </a:r>
            <a:endParaRPr/>
          </a:p>
          <a:p>
            <a:pPr indent="-317500" lvl="1" marL="914400" rtl="0" algn="l">
              <a:spcBef>
                <a:spcPts val="0"/>
              </a:spcBef>
              <a:spcAft>
                <a:spcPts val="0"/>
              </a:spcAft>
              <a:buSzPts val="1400"/>
              <a:buChar char="○"/>
            </a:pPr>
            <a:r>
              <a:rPr lang="en"/>
              <a:t>Competition and Trial &amp; Error</a:t>
            </a:r>
            <a:endParaRPr/>
          </a:p>
          <a:p>
            <a:pPr indent="-342900" lvl="0" marL="457200" rtl="0" algn="l">
              <a:spcBef>
                <a:spcPts val="0"/>
              </a:spcBef>
              <a:spcAft>
                <a:spcPts val="0"/>
              </a:spcAft>
              <a:buSzPts val="1800"/>
              <a:buChar char="●"/>
            </a:pPr>
            <a:r>
              <a:rPr lang="en"/>
              <a:t>Leblanc’s Taxonomy of Game Pleasures</a:t>
            </a:r>
            <a:endParaRPr/>
          </a:p>
          <a:p>
            <a:pPr indent="-317500" lvl="1" marL="914400" rtl="0" algn="l">
              <a:spcBef>
                <a:spcPts val="0"/>
              </a:spcBef>
              <a:spcAft>
                <a:spcPts val="0"/>
              </a:spcAft>
              <a:buSzPts val="1400"/>
              <a:buChar char="○"/>
            </a:pPr>
            <a:r>
              <a:rPr lang="en"/>
              <a:t>Challenge and Fellowship</a:t>
            </a:r>
            <a:endParaRPr/>
          </a:p>
          <a:p>
            <a:pPr indent="-342900" lvl="0" marL="457200" rtl="0" algn="l">
              <a:spcBef>
                <a:spcPts val="0"/>
              </a:spcBef>
              <a:spcAft>
                <a:spcPts val="0"/>
              </a:spcAft>
              <a:buSzPts val="1800"/>
              <a:buChar char="●"/>
            </a:pPr>
            <a:r>
              <a:rPr lang="en"/>
              <a:t>Bartle’s Taxonomy of Player Types</a:t>
            </a:r>
            <a:endParaRPr/>
          </a:p>
          <a:p>
            <a:pPr indent="-317500" lvl="1" marL="914400" rtl="0" algn="l">
              <a:spcBef>
                <a:spcPts val="0"/>
              </a:spcBef>
              <a:spcAft>
                <a:spcPts val="0"/>
              </a:spcAft>
              <a:buSzPts val="1400"/>
              <a:buChar char="○"/>
            </a:pPr>
            <a:r>
              <a:rPr lang="en"/>
              <a:t>Achievers and Socializers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5"/>
          <p:cNvSpPr txBox="1"/>
          <p:nvPr>
            <p:ph idx="1" type="body"/>
          </p:nvPr>
        </p:nvSpPr>
        <p:spPr>
          <a:xfrm>
            <a:off x="311700" y="1152475"/>
            <a:ext cx="34338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Twitch mechanic</a:t>
            </a:r>
            <a:endParaRPr/>
          </a:p>
          <a:p>
            <a:pPr indent="0" lvl="0" marL="0" rtl="0" algn="l">
              <a:spcBef>
                <a:spcPts val="1600"/>
              </a:spcBef>
              <a:spcAft>
                <a:spcPts val="1600"/>
              </a:spcAft>
              <a:buNone/>
            </a:pPr>
            <a:r>
              <a:t/>
            </a:r>
            <a:endParaRPr/>
          </a:p>
        </p:txBody>
      </p:sp>
      <p:sp>
        <p:nvSpPr>
          <p:cNvPr id="137" name="Google Shape;137;p25"/>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Idea 3: What Does the Player Do?</a:t>
            </a:r>
            <a:endParaRPr b="1"/>
          </a:p>
          <a:p>
            <a:pPr indent="0" lvl="0" marL="0" rtl="0" algn="l">
              <a:spcBef>
                <a:spcPts val="0"/>
              </a:spcBef>
              <a:spcAft>
                <a:spcPts val="0"/>
              </a:spcAft>
              <a:buNone/>
            </a:pPr>
            <a:r>
              <a:rPr lang="en" sz="1400"/>
              <a:t>Core Game Loop</a:t>
            </a:r>
            <a:endParaRPr sz="1400"/>
          </a:p>
        </p:txBody>
      </p:sp>
      <p:pic>
        <p:nvPicPr>
          <p:cNvPr id="138" name="Google Shape;138;p25"/>
          <p:cNvPicPr preferRelativeResize="0"/>
          <p:nvPr/>
        </p:nvPicPr>
        <p:blipFill>
          <a:blip r:embed="rId3">
            <a:alphaModFix/>
          </a:blip>
          <a:stretch>
            <a:fillRect/>
          </a:stretch>
        </p:blipFill>
        <p:spPr>
          <a:xfrm>
            <a:off x="2280088" y="958188"/>
            <a:ext cx="4583818" cy="3804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Idea 3: Player Experience</a:t>
            </a:r>
            <a:endParaRPr sz="1400"/>
          </a:p>
        </p:txBody>
      </p:sp>
      <p:sp>
        <p:nvSpPr>
          <p:cNvPr id="144" name="Google Shape;144;p26"/>
          <p:cNvSpPr txBox="1"/>
          <p:nvPr>
            <p:ph idx="1" type="body"/>
          </p:nvPr>
        </p:nvSpPr>
        <p:spPr>
          <a:xfrm>
            <a:off x="311700" y="4801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1600"/>
              </a:spcBef>
              <a:spcAft>
                <a:spcPts val="0"/>
              </a:spcAft>
              <a:buSzPts val="1800"/>
              <a:buChar char="●"/>
            </a:pPr>
            <a:r>
              <a:rPr lang="en"/>
              <a:t>Schadenfreude</a:t>
            </a:r>
            <a:endParaRPr/>
          </a:p>
          <a:p>
            <a:pPr indent="-317500" lvl="1" marL="914400" rtl="0" algn="l">
              <a:spcBef>
                <a:spcPts val="0"/>
              </a:spcBef>
              <a:spcAft>
                <a:spcPts val="0"/>
              </a:spcAft>
              <a:buSzPts val="1400"/>
              <a:buChar char="○"/>
            </a:pPr>
            <a:r>
              <a:rPr lang="en"/>
              <a:t>Placing obstacles to sabotage your friends</a:t>
            </a:r>
            <a:endParaRPr/>
          </a:p>
          <a:p>
            <a:pPr indent="-342900" lvl="0" marL="457200" rtl="0" algn="l">
              <a:spcBef>
                <a:spcPts val="0"/>
              </a:spcBef>
              <a:spcAft>
                <a:spcPts val="0"/>
              </a:spcAft>
              <a:buSzPts val="1800"/>
              <a:buChar char="●"/>
            </a:pPr>
            <a:r>
              <a:rPr lang="en"/>
              <a:t>Fiero</a:t>
            </a:r>
            <a:endParaRPr/>
          </a:p>
          <a:p>
            <a:pPr indent="-317500" lvl="1" marL="914400" rtl="0" algn="l">
              <a:spcBef>
                <a:spcPts val="0"/>
              </a:spcBef>
              <a:spcAft>
                <a:spcPts val="0"/>
              </a:spcAft>
              <a:buSzPts val="1400"/>
              <a:buChar char="○"/>
            </a:pPr>
            <a:r>
              <a:rPr lang="en"/>
              <a:t>Overcoming struggles of gameplay</a:t>
            </a:r>
            <a:endParaRPr/>
          </a:p>
          <a:p>
            <a:pPr indent="-342900" lvl="0" marL="457200" rtl="0" algn="l">
              <a:spcBef>
                <a:spcPts val="0"/>
              </a:spcBef>
              <a:spcAft>
                <a:spcPts val="0"/>
              </a:spcAft>
              <a:buSzPts val="1800"/>
              <a:buChar char="●"/>
            </a:pPr>
            <a:r>
              <a:rPr lang="en"/>
              <a:t>Frustration</a:t>
            </a:r>
            <a:endParaRPr/>
          </a:p>
          <a:p>
            <a:pPr indent="-317500" lvl="1" marL="914400" rtl="0" algn="l">
              <a:spcBef>
                <a:spcPts val="0"/>
              </a:spcBef>
              <a:spcAft>
                <a:spcPts val="0"/>
              </a:spcAft>
              <a:buSzPts val="1400"/>
              <a:buChar char="○"/>
            </a:pPr>
            <a:r>
              <a:rPr lang="en"/>
              <a:t>Being set back by opponents</a:t>
            </a:r>
            <a:endParaRPr/>
          </a:p>
          <a:p>
            <a:pPr indent="-342900" lvl="0" marL="457200" rtl="0" algn="l">
              <a:spcBef>
                <a:spcPts val="0"/>
              </a:spcBef>
              <a:spcAft>
                <a:spcPts val="0"/>
              </a:spcAft>
              <a:buSzPts val="1800"/>
              <a:buChar char="●"/>
            </a:pPr>
            <a:r>
              <a:rPr lang="en"/>
              <a:t>Tension and Release - </a:t>
            </a:r>
            <a:endParaRPr/>
          </a:p>
          <a:p>
            <a:pPr indent="-317500" lvl="1" marL="914400" rtl="0" algn="l">
              <a:spcBef>
                <a:spcPts val="0"/>
              </a:spcBef>
              <a:spcAft>
                <a:spcPts val="0"/>
              </a:spcAft>
              <a:buSzPts val="1400"/>
              <a:buChar char="○"/>
            </a:pPr>
            <a:r>
              <a:rPr lang="en"/>
              <a:t>Anticipation of items and predator. (Risk and Reward)</a:t>
            </a:r>
            <a:endParaRPr/>
          </a:p>
          <a:p>
            <a:pPr indent="-342900" lvl="0" marL="457200" rtl="0" algn="l">
              <a:spcBef>
                <a:spcPts val="0"/>
              </a:spcBef>
              <a:spcAft>
                <a:spcPts val="0"/>
              </a:spcAft>
              <a:buSzPts val="1800"/>
              <a:buChar char="●"/>
            </a:pPr>
            <a:r>
              <a:rPr lang="en"/>
              <a:t>Immersion</a:t>
            </a:r>
            <a:endParaRPr/>
          </a:p>
          <a:p>
            <a:pPr indent="-317500" lvl="1" marL="914400" rtl="0" algn="l">
              <a:spcBef>
                <a:spcPts val="0"/>
              </a:spcBef>
              <a:spcAft>
                <a:spcPts val="0"/>
              </a:spcAft>
              <a:buSzPts val="1400"/>
              <a:buChar char="○"/>
            </a:pPr>
            <a:r>
              <a:rPr lang="en"/>
              <a:t>R</a:t>
            </a:r>
            <a:r>
              <a:rPr lang="en"/>
              <a:t>equires constant attention</a:t>
            </a:r>
            <a:endParaRPr/>
          </a:p>
          <a:p>
            <a:pPr indent="-342900" lvl="0" marL="457200" rtl="0" algn="l">
              <a:spcBef>
                <a:spcPts val="0"/>
              </a:spcBef>
              <a:spcAft>
                <a:spcPts val="0"/>
              </a:spcAft>
              <a:buSzPts val="1800"/>
              <a:buChar char="●"/>
            </a:pPr>
            <a:r>
              <a:rPr lang="en"/>
              <a:t>Negative Feedback Loop </a:t>
            </a:r>
            <a:endParaRPr/>
          </a:p>
          <a:p>
            <a:pPr indent="-317500" lvl="1" marL="914400" rtl="0" algn="l">
              <a:spcBef>
                <a:spcPts val="0"/>
              </a:spcBef>
              <a:spcAft>
                <a:spcPts val="0"/>
              </a:spcAft>
              <a:buSzPts val="1400"/>
              <a:buChar char="○"/>
            </a:pPr>
            <a:r>
              <a:rPr lang="en"/>
              <a:t>Players left behind can obtain useful items</a:t>
            </a:r>
            <a:endParaRPr/>
          </a:p>
          <a:p>
            <a:pPr indent="0" lvl="0" marL="0" rtl="0" algn="l">
              <a:spcBef>
                <a:spcPts val="1600"/>
              </a:spcBef>
              <a:spcAft>
                <a:spcPts val="0"/>
              </a:spcAft>
              <a:buNone/>
            </a:pPr>
            <a:r>
              <a:t/>
            </a:r>
            <a:endParaRPr/>
          </a:p>
          <a:p>
            <a:pPr indent="0" lvl="0" marL="914400" rtl="0" algn="l">
              <a:spcBef>
                <a:spcPts val="16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50" name="Google Shape;150;p27"/>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Mood boards/Concept Drawings</a:t>
            </a:r>
            <a:endParaRPr b="1"/>
          </a:p>
          <a:p>
            <a:pPr indent="0" lvl="0" marL="0" rtl="0" algn="l">
              <a:spcBef>
                <a:spcPts val="0"/>
              </a:spcBef>
              <a:spcAft>
                <a:spcPts val="0"/>
              </a:spcAft>
              <a:buNone/>
            </a:pPr>
            <a:r>
              <a:t/>
            </a:r>
            <a:endParaRPr sz="1400"/>
          </a:p>
        </p:txBody>
      </p:sp>
      <p:pic>
        <p:nvPicPr>
          <p:cNvPr id="151" name="Google Shape;151;p27"/>
          <p:cNvPicPr preferRelativeResize="0"/>
          <p:nvPr/>
        </p:nvPicPr>
        <p:blipFill>
          <a:blip r:embed="rId3">
            <a:alphaModFix/>
          </a:blip>
          <a:stretch>
            <a:fillRect/>
          </a:stretch>
        </p:blipFill>
        <p:spPr>
          <a:xfrm>
            <a:off x="311700" y="1258026"/>
            <a:ext cx="4207846" cy="2974772"/>
          </a:xfrm>
          <a:prstGeom prst="rect">
            <a:avLst/>
          </a:prstGeom>
          <a:noFill/>
          <a:ln>
            <a:noFill/>
          </a:ln>
        </p:spPr>
      </p:pic>
      <p:pic>
        <p:nvPicPr>
          <p:cNvPr id="152" name="Google Shape;152;p27"/>
          <p:cNvPicPr preferRelativeResize="0"/>
          <p:nvPr/>
        </p:nvPicPr>
        <p:blipFill>
          <a:blip r:embed="rId4">
            <a:alphaModFix/>
          </a:blip>
          <a:stretch>
            <a:fillRect/>
          </a:stretch>
        </p:blipFill>
        <p:spPr>
          <a:xfrm>
            <a:off x="4894500" y="1087199"/>
            <a:ext cx="3322100" cy="1631150"/>
          </a:xfrm>
          <a:prstGeom prst="rect">
            <a:avLst/>
          </a:prstGeom>
          <a:noFill/>
          <a:ln>
            <a:noFill/>
          </a:ln>
        </p:spPr>
      </p:pic>
      <p:pic>
        <p:nvPicPr>
          <p:cNvPr id="153" name="Google Shape;153;p27"/>
          <p:cNvPicPr preferRelativeResize="0"/>
          <p:nvPr/>
        </p:nvPicPr>
        <p:blipFill>
          <a:blip r:embed="rId5">
            <a:alphaModFix/>
          </a:blip>
          <a:stretch>
            <a:fillRect/>
          </a:stretch>
        </p:blipFill>
        <p:spPr>
          <a:xfrm>
            <a:off x="4894500" y="2937724"/>
            <a:ext cx="3322100" cy="1631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8"/>
          <p:cNvSpPr txBox="1"/>
          <p:nvPr>
            <p:ph idx="1" type="body"/>
          </p:nvPr>
        </p:nvSpPr>
        <p:spPr>
          <a:xfrm>
            <a:off x="311700" y="465675"/>
            <a:ext cx="8520600" cy="4103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b="1" lang="en" sz="7200">
                <a:solidFill>
                  <a:srgbClr val="000000"/>
                </a:solidFill>
              </a:rPr>
              <a:t>Any Questions?</a:t>
            </a:r>
            <a:endParaRPr b="1" sz="72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Idea 1: Market Overview</a:t>
            </a:r>
            <a:endParaRPr b="1"/>
          </a:p>
          <a:p>
            <a:pPr indent="0" lvl="0" marL="0" rtl="0" algn="l">
              <a:spcBef>
                <a:spcPts val="0"/>
              </a:spcBef>
              <a:spcAft>
                <a:spcPts val="0"/>
              </a:spcAft>
              <a:buNone/>
            </a:pPr>
            <a:r>
              <a:rPr lang="en" sz="1400"/>
              <a:t>Cooperative Puzzle Game</a:t>
            </a:r>
            <a:endParaRPr sz="1400"/>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Platform - PC, potential for mobile</a:t>
            </a:r>
            <a:endParaRPr/>
          </a:p>
          <a:p>
            <a:pPr indent="-342900" lvl="0" marL="457200" rtl="0" algn="l">
              <a:spcBef>
                <a:spcPts val="0"/>
              </a:spcBef>
              <a:spcAft>
                <a:spcPts val="0"/>
              </a:spcAft>
              <a:buSzPts val="1800"/>
              <a:buChar char="●"/>
            </a:pPr>
            <a:r>
              <a:rPr lang="en"/>
              <a:t>Mid-core/hardcore gamers</a:t>
            </a:r>
            <a:endParaRPr/>
          </a:p>
          <a:p>
            <a:pPr indent="-317500" lvl="1" marL="914400" rtl="0" algn="l">
              <a:spcBef>
                <a:spcPts val="0"/>
              </a:spcBef>
              <a:spcAft>
                <a:spcPts val="0"/>
              </a:spcAft>
              <a:buSzPts val="1400"/>
              <a:buChar char="○"/>
            </a:pPr>
            <a:r>
              <a:rPr lang="en"/>
              <a:t>Male/Female</a:t>
            </a:r>
            <a:endParaRPr/>
          </a:p>
          <a:p>
            <a:pPr indent="-317500" lvl="1" marL="914400" rtl="0" algn="l">
              <a:spcBef>
                <a:spcPts val="0"/>
              </a:spcBef>
              <a:spcAft>
                <a:spcPts val="0"/>
              </a:spcAft>
              <a:buSzPts val="1400"/>
              <a:buChar char="○"/>
            </a:pPr>
            <a:r>
              <a:rPr lang="en"/>
              <a:t>18-35</a:t>
            </a:r>
            <a:endParaRPr/>
          </a:p>
          <a:p>
            <a:pPr indent="-342900" lvl="0" marL="457200" rtl="0" algn="l">
              <a:spcBef>
                <a:spcPts val="0"/>
              </a:spcBef>
              <a:spcAft>
                <a:spcPts val="0"/>
              </a:spcAft>
              <a:buSzPts val="1800"/>
              <a:buChar char="●"/>
            </a:pPr>
            <a:r>
              <a:rPr lang="en"/>
              <a:t>Bartle’s Taxonomy of Player Types</a:t>
            </a:r>
            <a:endParaRPr/>
          </a:p>
          <a:p>
            <a:pPr indent="-317500" lvl="1" marL="914400" rtl="0" algn="l">
              <a:spcBef>
                <a:spcPts val="0"/>
              </a:spcBef>
              <a:spcAft>
                <a:spcPts val="0"/>
              </a:spcAft>
              <a:buSzPts val="1400"/>
              <a:buChar char="○"/>
            </a:pPr>
            <a:r>
              <a:rPr lang="en"/>
              <a:t>Achievers and Socialisers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Idea 1: What Does the Player Do?</a:t>
            </a:r>
            <a:endParaRPr b="1"/>
          </a:p>
          <a:p>
            <a:pPr indent="0" lvl="0" marL="0" rtl="0" algn="l">
              <a:spcBef>
                <a:spcPts val="0"/>
              </a:spcBef>
              <a:spcAft>
                <a:spcPts val="0"/>
              </a:spcAft>
              <a:buNone/>
            </a:pPr>
            <a:r>
              <a:rPr lang="en" sz="1400"/>
              <a:t>Core Game Loop</a:t>
            </a:r>
            <a:endParaRPr sz="1400"/>
          </a:p>
        </p:txBody>
      </p:sp>
      <p:pic>
        <p:nvPicPr>
          <p:cNvPr id="72" name="Google Shape;72;p15"/>
          <p:cNvPicPr preferRelativeResize="0"/>
          <p:nvPr/>
        </p:nvPicPr>
        <p:blipFill>
          <a:blip r:embed="rId3">
            <a:alphaModFix/>
          </a:blip>
          <a:stretch>
            <a:fillRect/>
          </a:stretch>
        </p:blipFill>
        <p:spPr>
          <a:xfrm>
            <a:off x="2683000" y="1033725"/>
            <a:ext cx="3777990" cy="3804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Idea 1: Player Experience</a:t>
            </a:r>
            <a:endParaRPr b="1"/>
          </a:p>
          <a:p>
            <a:pPr indent="0" lvl="0" marL="0" rtl="0" algn="l">
              <a:spcBef>
                <a:spcPts val="0"/>
              </a:spcBef>
              <a:spcAft>
                <a:spcPts val="0"/>
              </a:spcAft>
              <a:buNone/>
            </a:pPr>
            <a:r>
              <a:rPr lang="en" sz="1400"/>
              <a:t>Mechanics, Gameplay; Types of fun etc.</a:t>
            </a:r>
            <a:endParaRPr sz="1400"/>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Strategy</a:t>
            </a:r>
            <a:endParaRPr/>
          </a:p>
          <a:p>
            <a:pPr indent="-342900" lvl="0" marL="457200" rtl="0" algn="l">
              <a:spcBef>
                <a:spcPts val="0"/>
              </a:spcBef>
              <a:spcAft>
                <a:spcPts val="0"/>
              </a:spcAft>
              <a:buSzPts val="1800"/>
              <a:buChar char="●"/>
            </a:pPr>
            <a:r>
              <a:rPr lang="en"/>
              <a:t>Fiero</a:t>
            </a:r>
            <a:endParaRPr/>
          </a:p>
          <a:p>
            <a:pPr indent="-342900" lvl="0" marL="457200" rtl="0" algn="l">
              <a:spcBef>
                <a:spcPts val="0"/>
              </a:spcBef>
              <a:spcAft>
                <a:spcPts val="0"/>
              </a:spcAft>
              <a:buSzPts val="1800"/>
              <a:buChar char="●"/>
            </a:pPr>
            <a:r>
              <a:rPr lang="en"/>
              <a:t>People fun</a:t>
            </a:r>
            <a:endParaRPr/>
          </a:p>
          <a:p>
            <a:pPr indent="-317500" lvl="1" marL="914400" rtl="0" algn="l">
              <a:spcBef>
                <a:spcPts val="0"/>
              </a:spcBef>
              <a:spcAft>
                <a:spcPts val="0"/>
              </a:spcAft>
              <a:buSzPts val="1400"/>
              <a:buChar char="○"/>
            </a:pPr>
            <a:r>
              <a:rPr lang="en"/>
              <a:t>Co-operation</a:t>
            </a:r>
            <a:endParaRPr/>
          </a:p>
          <a:p>
            <a:pPr indent="-317500" lvl="1" marL="914400" rtl="0" algn="l">
              <a:spcBef>
                <a:spcPts val="0"/>
              </a:spcBef>
              <a:spcAft>
                <a:spcPts val="0"/>
              </a:spcAft>
              <a:buSzPts val="1400"/>
              <a:buChar char="○"/>
            </a:pPr>
            <a:r>
              <a:rPr lang="en"/>
              <a:t>Communication to achieve amiero</a:t>
            </a:r>
            <a:endParaRPr/>
          </a:p>
          <a:p>
            <a:pPr indent="-342900" lvl="0" marL="457200" rtl="0" algn="l">
              <a:spcBef>
                <a:spcPts val="0"/>
              </a:spcBef>
              <a:spcAft>
                <a:spcPts val="0"/>
              </a:spcAft>
              <a:buSzPts val="1800"/>
              <a:buChar char="●"/>
            </a:pPr>
            <a:r>
              <a:rPr lang="en"/>
              <a:t>Hard fun</a:t>
            </a:r>
            <a:endParaRPr/>
          </a:p>
          <a:p>
            <a:pPr indent="-317500" lvl="1" marL="914400" rtl="0" algn="l">
              <a:spcBef>
                <a:spcPts val="0"/>
              </a:spcBef>
              <a:spcAft>
                <a:spcPts val="0"/>
              </a:spcAft>
              <a:buSzPts val="1400"/>
              <a:buChar char="○"/>
            </a:pPr>
            <a:r>
              <a:rPr lang="en"/>
              <a:t>Obstacles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Mood boards/Concept Drawings</a:t>
            </a:r>
            <a:endParaRPr b="1"/>
          </a:p>
          <a:p>
            <a:pPr indent="0" lvl="0" marL="0" rtl="0" algn="l">
              <a:spcBef>
                <a:spcPts val="0"/>
              </a:spcBef>
              <a:spcAft>
                <a:spcPts val="0"/>
              </a:spcAft>
              <a:buNone/>
            </a:pPr>
            <a:r>
              <a:t/>
            </a:r>
            <a:endParaRPr sz="1400"/>
          </a:p>
        </p:txBody>
      </p:sp>
      <p:pic>
        <p:nvPicPr>
          <p:cNvPr id="84" name="Google Shape;84;p17"/>
          <p:cNvPicPr preferRelativeResize="0"/>
          <p:nvPr/>
        </p:nvPicPr>
        <p:blipFill>
          <a:blip r:embed="rId3">
            <a:alphaModFix/>
          </a:blip>
          <a:stretch>
            <a:fillRect/>
          </a:stretch>
        </p:blipFill>
        <p:spPr>
          <a:xfrm>
            <a:off x="76075" y="986375"/>
            <a:ext cx="4835725" cy="3383123"/>
          </a:xfrm>
          <a:prstGeom prst="rect">
            <a:avLst/>
          </a:prstGeom>
          <a:noFill/>
          <a:ln>
            <a:noFill/>
          </a:ln>
        </p:spPr>
      </p:pic>
      <p:pic>
        <p:nvPicPr>
          <p:cNvPr id="85" name="Google Shape;85;p17"/>
          <p:cNvPicPr preferRelativeResize="0"/>
          <p:nvPr/>
        </p:nvPicPr>
        <p:blipFill rotWithShape="1">
          <a:blip r:embed="rId4">
            <a:alphaModFix/>
          </a:blip>
          <a:srcRect b="0" l="18745" r="17234" t="0"/>
          <a:stretch/>
        </p:blipFill>
        <p:spPr>
          <a:xfrm>
            <a:off x="4985675" y="886450"/>
            <a:ext cx="4077875" cy="3582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8"/>
          <p:cNvSpPr txBox="1"/>
          <p:nvPr>
            <p:ph idx="1" type="body"/>
          </p:nvPr>
        </p:nvSpPr>
        <p:spPr>
          <a:xfrm>
            <a:off x="311700" y="1152475"/>
            <a:ext cx="4428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91" name="Google Shape;91;p18"/>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Prototype</a:t>
            </a:r>
            <a:endParaRPr sz="1400"/>
          </a:p>
        </p:txBody>
      </p:sp>
      <p:pic>
        <p:nvPicPr>
          <p:cNvPr id="92" name="Google Shape;92;p18" title="L6-Group-1-Prototype-Puzzle-Game">
            <a:hlinkClick r:id="rId3"/>
          </p:cNvPr>
          <p:cNvPicPr preferRelativeResize="0"/>
          <p:nvPr/>
        </p:nvPicPr>
        <p:blipFill>
          <a:blip r:embed="rId4">
            <a:alphaModFix/>
          </a:blip>
          <a:stretch>
            <a:fillRect/>
          </a:stretch>
        </p:blipFill>
        <p:spPr>
          <a:xfrm>
            <a:off x="2286000" y="1031875"/>
            <a:ext cx="4572000" cy="3657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Idea 2: Market Overview</a:t>
            </a:r>
            <a:endParaRPr b="1"/>
          </a:p>
          <a:p>
            <a:pPr indent="0" lvl="0" marL="0" rtl="0" algn="l">
              <a:spcBef>
                <a:spcPts val="0"/>
              </a:spcBef>
              <a:spcAft>
                <a:spcPts val="0"/>
              </a:spcAft>
              <a:buNone/>
            </a:pPr>
            <a:r>
              <a:rPr lang="en" sz="1400"/>
              <a:t>Planet Management/Sorting Game</a:t>
            </a:r>
            <a:endParaRPr sz="1400"/>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Platform - Mobile </a:t>
            </a:r>
            <a:endParaRPr/>
          </a:p>
          <a:p>
            <a:pPr indent="-342900" lvl="0" marL="457200" rtl="0" algn="l">
              <a:spcBef>
                <a:spcPts val="0"/>
              </a:spcBef>
              <a:spcAft>
                <a:spcPts val="0"/>
              </a:spcAft>
              <a:buSzPts val="1800"/>
              <a:buChar char="●"/>
            </a:pPr>
            <a:r>
              <a:rPr lang="en"/>
              <a:t>Casual gamers</a:t>
            </a:r>
            <a:endParaRPr/>
          </a:p>
          <a:p>
            <a:pPr indent="-317500" lvl="1" marL="914400" rtl="0" algn="l">
              <a:spcBef>
                <a:spcPts val="0"/>
              </a:spcBef>
              <a:spcAft>
                <a:spcPts val="0"/>
              </a:spcAft>
              <a:buSzPts val="1400"/>
              <a:buChar char="○"/>
            </a:pPr>
            <a:r>
              <a:rPr lang="en"/>
              <a:t>Female</a:t>
            </a:r>
            <a:endParaRPr/>
          </a:p>
          <a:p>
            <a:pPr indent="-317500" lvl="1" marL="914400" rtl="0" algn="l">
              <a:spcBef>
                <a:spcPts val="0"/>
              </a:spcBef>
              <a:spcAft>
                <a:spcPts val="0"/>
              </a:spcAft>
              <a:buSzPts val="1400"/>
              <a:buChar char="○"/>
            </a:pPr>
            <a:r>
              <a:rPr lang="en"/>
              <a:t>Middle aged</a:t>
            </a:r>
            <a:endParaRPr/>
          </a:p>
          <a:p>
            <a:pPr indent="-342900" lvl="0" marL="457200" rtl="0" algn="l">
              <a:spcBef>
                <a:spcPts val="0"/>
              </a:spcBef>
              <a:spcAft>
                <a:spcPts val="0"/>
              </a:spcAft>
              <a:buSzPts val="1800"/>
              <a:buChar char="●"/>
            </a:pPr>
            <a:r>
              <a:rPr lang="en"/>
              <a:t>Bartle’s Taxonomy of Player Types</a:t>
            </a:r>
            <a:endParaRPr/>
          </a:p>
          <a:p>
            <a:pPr indent="-317500" lvl="1" marL="914400" rtl="0" algn="l">
              <a:spcBef>
                <a:spcPts val="0"/>
              </a:spcBef>
              <a:spcAft>
                <a:spcPts val="0"/>
              </a:spcAft>
              <a:buSzPts val="1400"/>
              <a:buChar char="○"/>
            </a:pPr>
            <a:r>
              <a:rPr lang="en"/>
              <a:t>Explorers</a:t>
            </a:r>
            <a:endParaRPr/>
          </a:p>
          <a:p>
            <a:pPr indent="-317500" lvl="1" marL="914400" rtl="0" algn="l">
              <a:spcBef>
                <a:spcPts val="0"/>
              </a:spcBef>
              <a:spcAft>
                <a:spcPts val="0"/>
              </a:spcAft>
              <a:buSzPts val="1400"/>
              <a:buChar char="○"/>
            </a:pPr>
            <a:r>
              <a:rPr lang="en"/>
              <a:t>Achievers</a:t>
            </a:r>
            <a:endParaRPr/>
          </a:p>
          <a:p>
            <a:pPr indent="0" lvl="0" marL="91440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Idea 2: What Does the Player Do?</a:t>
            </a:r>
            <a:endParaRPr b="1"/>
          </a:p>
          <a:p>
            <a:pPr indent="0" lvl="0" marL="0" rtl="0" algn="l">
              <a:spcBef>
                <a:spcPts val="0"/>
              </a:spcBef>
              <a:spcAft>
                <a:spcPts val="0"/>
              </a:spcAft>
              <a:buNone/>
            </a:pPr>
            <a:r>
              <a:rPr lang="en" sz="1400"/>
              <a:t>Core Game Loop</a:t>
            </a:r>
            <a:endParaRPr sz="1400"/>
          </a:p>
        </p:txBody>
      </p:sp>
      <p:pic>
        <p:nvPicPr>
          <p:cNvPr id="104" name="Google Shape;104;p20"/>
          <p:cNvPicPr preferRelativeResize="0"/>
          <p:nvPr/>
        </p:nvPicPr>
        <p:blipFill rotWithShape="1">
          <a:blip r:embed="rId3">
            <a:alphaModFix/>
          </a:blip>
          <a:srcRect b="14133" l="0" r="0" t="0"/>
          <a:stretch/>
        </p:blipFill>
        <p:spPr>
          <a:xfrm>
            <a:off x="2687563" y="1100675"/>
            <a:ext cx="3768875" cy="35300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207525"/>
            <a:ext cx="8520600" cy="8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Idea 2: Player Experience</a:t>
            </a:r>
            <a:endParaRPr b="1"/>
          </a:p>
          <a:p>
            <a:pPr indent="0" lvl="0" marL="0" rtl="0" algn="l">
              <a:spcBef>
                <a:spcPts val="0"/>
              </a:spcBef>
              <a:spcAft>
                <a:spcPts val="0"/>
              </a:spcAft>
              <a:buNone/>
            </a:pPr>
            <a:r>
              <a:rPr lang="en" sz="1400"/>
              <a:t>Mechanics, Gameplay; Types of fun etc.</a:t>
            </a:r>
            <a:endParaRPr sz="1400"/>
          </a:p>
        </p:txBody>
      </p:sp>
      <p:sp>
        <p:nvSpPr>
          <p:cNvPr id="110" name="Google Shape;110;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Sorting mechanic</a:t>
            </a:r>
            <a:endParaRPr/>
          </a:p>
          <a:p>
            <a:pPr indent="-342900" lvl="0" marL="457200" rtl="0" algn="l">
              <a:spcBef>
                <a:spcPts val="0"/>
              </a:spcBef>
              <a:spcAft>
                <a:spcPts val="0"/>
              </a:spcAft>
              <a:buSzPts val="1800"/>
              <a:buChar char="●"/>
            </a:pPr>
            <a:r>
              <a:rPr lang="en"/>
              <a:t>Management mechanic</a:t>
            </a:r>
            <a:endParaRPr/>
          </a:p>
          <a:p>
            <a:pPr indent="-342900" lvl="0" marL="457200" rtl="0" algn="l">
              <a:spcBef>
                <a:spcPts val="0"/>
              </a:spcBef>
              <a:spcAft>
                <a:spcPts val="0"/>
              </a:spcAft>
              <a:buSzPts val="1800"/>
              <a:buChar char="●"/>
            </a:pPr>
            <a:r>
              <a:rPr lang="en"/>
              <a:t>Curiosity</a:t>
            </a:r>
            <a:endParaRPr/>
          </a:p>
          <a:p>
            <a:pPr indent="-342900" lvl="0" marL="457200" rtl="0" algn="l">
              <a:spcBef>
                <a:spcPts val="0"/>
              </a:spcBef>
              <a:spcAft>
                <a:spcPts val="0"/>
              </a:spcAft>
              <a:buSzPts val="1800"/>
              <a:buChar char="●"/>
            </a:pPr>
            <a:r>
              <a:rPr lang="en"/>
              <a:t>Serious fun</a:t>
            </a:r>
            <a:endParaRPr/>
          </a:p>
          <a:p>
            <a:pPr indent="-342900" lvl="0" marL="457200" rtl="0" algn="l">
              <a:spcBef>
                <a:spcPts val="0"/>
              </a:spcBef>
              <a:spcAft>
                <a:spcPts val="0"/>
              </a:spcAft>
              <a:buSzPts val="1800"/>
              <a:buChar char="●"/>
            </a:pPr>
            <a:r>
              <a:rPr lang="en"/>
              <a:t>Easy fun</a:t>
            </a:r>
            <a:endParaRPr/>
          </a:p>
          <a:p>
            <a:pPr indent="0" lvl="0" marL="0" rtl="0" algn="l">
              <a:spcBef>
                <a:spcPts val="1600"/>
              </a:spcBef>
              <a:spcAft>
                <a:spcPts val="0"/>
              </a:spcAft>
              <a:buNone/>
            </a:pPr>
            <a:r>
              <a:t/>
            </a:r>
            <a:endParaRPr/>
          </a:p>
          <a:p>
            <a:pPr indent="-342900" lvl="0" marL="457200" rtl="0" algn="l">
              <a:spcBef>
                <a:spcPts val="1600"/>
              </a:spcBef>
              <a:spcAft>
                <a:spcPts val="0"/>
              </a:spcAft>
              <a:buSzPts val="1800"/>
              <a:buChar char="●"/>
            </a:pPr>
            <a:r>
              <a:rPr lang="en"/>
              <a:t>Variable reward schedule</a:t>
            </a:r>
            <a:endParaRPr/>
          </a:p>
          <a:p>
            <a:pPr indent="-342900" lvl="0" marL="457200" rtl="0" algn="l">
              <a:spcBef>
                <a:spcPts val="0"/>
              </a:spcBef>
              <a:spcAft>
                <a:spcPts val="0"/>
              </a:spcAft>
              <a:buSzPts val="1800"/>
              <a:buChar char="●"/>
            </a:pPr>
            <a:r>
              <a:rPr lang="en"/>
              <a:t>Endowment effect</a:t>
            </a:r>
            <a:endParaRPr/>
          </a:p>
          <a:p>
            <a:pPr indent="-342900" lvl="0" marL="457200" rtl="0" algn="l">
              <a:spcBef>
                <a:spcPts val="0"/>
              </a:spcBef>
              <a:spcAft>
                <a:spcPts val="0"/>
              </a:spcAft>
              <a:buSzPts val="1800"/>
              <a:buChar char="●"/>
            </a:pPr>
            <a:r>
              <a:rPr lang="en"/>
              <a:t>Loss aversion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